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43" r:id="rId2"/>
    <p:sldId id="441" r:id="rId3"/>
    <p:sldId id="390" r:id="rId4"/>
    <p:sldId id="397" r:id="rId5"/>
    <p:sldId id="1322" r:id="rId6"/>
    <p:sldId id="1320" r:id="rId7"/>
    <p:sldId id="1321" r:id="rId8"/>
    <p:sldId id="440" r:id="rId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4" userDrawn="1">
          <p15:clr>
            <a:srgbClr val="A4A3A4"/>
          </p15:clr>
        </p15:guide>
        <p15:guide id="2" pos="-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B231E"/>
    <a:srgbClr val="2B2421"/>
    <a:srgbClr val="DEDEDE"/>
    <a:srgbClr val="BCC7C3"/>
    <a:srgbClr val="DBC6B4"/>
    <a:srgbClr val="DDDCD1"/>
    <a:srgbClr val="B31A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744" autoAdjust="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1584"/>
        <p:guide pos="-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D2B3636-2FD7-4616-9810-556BAA5F2AC3}" type="datetime1">
              <a:rPr lang="en-US" altLang="en-US"/>
              <a:pPr>
                <a:defRPr/>
              </a:pPr>
              <a:t>8/17/2021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7788776-C913-4E21-9A7F-6FD4FD4B2A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352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D1C0451-DACC-4BA4-A998-BD643C22AA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02689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anose="020B0600070205080204" pitchFamily="34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67934-D906-4A3C-976A-C379BD7145B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94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74382-BF8E-4DDF-96A0-73C4B7F6E3E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170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564DD-9844-41B0-A119-48FCDFE01D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" name="Picture 5" descr="cu_logo_sml_150_pp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57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898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57C3F-E553-40D7-B80C-ABC5426F6E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9360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9983B-E5E0-4A77-A6C0-45A3D738F0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9310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6F316-45BB-4EE7-9145-D5BC43F822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" name="Picture 5" descr="cu_logo_sml_150_pp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06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201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F46A2-2F46-4ADA-93C0-4741019947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4395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00E6D-50B2-43C4-921C-6524BFC4AC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577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CE7A9-35C7-4A04-89BC-66747869B8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4562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1023C-F8AA-410F-BC65-9909318383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0069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29E85-460A-4762-ADE7-802C8EFBC8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0"/>
            <a:ext cx="9144000" cy="943895"/>
            <a:chOff x="-3175" y="5914103"/>
            <a:chExt cx="9144000" cy="943895"/>
          </a:xfrm>
        </p:grpSpPr>
        <p:sp>
          <p:nvSpPr>
            <p:cNvPr id="6" name="Rectangle 5"/>
            <p:cNvSpPr/>
            <p:nvPr userDrawn="1"/>
          </p:nvSpPr>
          <p:spPr>
            <a:xfrm>
              <a:off x="-3175" y="5914103"/>
              <a:ext cx="9144000" cy="943895"/>
            </a:xfrm>
            <a:prstGeom prst="rect">
              <a:avLst/>
            </a:prstGeom>
            <a:solidFill>
              <a:srgbClr val="B31B1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" t="42305"/>
            <a:stretch/>
          </p:blipFill>
          <p:spPr>
            <a:xfrm>
              <a:off x="202379" y="6046836"/>
              <a:ext cx="4500003" cy="6758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9533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94A91-58CC-4BB7-B6B4-C3A5117D6F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2059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0BCFA-35A2-4BEB-BA1F-0A8BF30399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1492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965EEDC-BCE1-4B8D-ACDF-FFC92B5ECB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10" descr="CHDSAEM_3line_pptslide2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00"/>
            <a:ext cx="91440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anose="020B0600070205080204" pitchFamily="34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anose="020B0600070205080204" pitchFamily="34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anose="020B0600070205080204" pitchFamily="34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anose="020B0600070205080204" pitchFamily="34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lrplearningalliance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ciencedirect.com/science/journal/0305750X/49/supp/C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2351782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Georgia" panose="02040502050405020303" pitchFamily="18" charset="0"/>
              </a:rPr>
              <a:t>Rigorous peer-reviewed journal publication to influence policy</a:t>
            </a:r>
          </a:p>
        </p:txBody>
      </p:sp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228600" y="5226487"/>
            <a:ext cx="86868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latin typeface="+mn-lt"/>
              </a:rPr>
              <a:t>Chris Barrett, Cornell University</a:t>
            </a:r>
          </a:p>
          <a:p>
            <a:pPr algn="ctr"/>
            <a:r>
              <a:rPr lang="en-US" dirty="0">
                <a:latin typeface="+mn-lt"/>
              </a:rPr>
              <a:t>31</a:t>
            </a:r>
            <a:r>
              <a:rPr lang="en-US" baseline="30000" dirty="0">
                <a:latin typeface="+mn-lt"/>
              </a:rPr>
              <a:t>st</a:t>
            </a:r>
            <a:r>
              <a:rPr lang="en-US" dirty="0">
                <a:latin typeface="+mn-lt"/>
              </a:rPr>
              <a:t> International Conference of Agricultural Economists</a:t>
            </a:r>
            <a:endParaRPr lang="en-US" sz="2400" dirty="0">
              <a:latin typeface="+mn-lt"/>
            </a:endParaRPr>
          </a:p>
          <a:p>
            <a:pPr algn="ctr"/>
            <a:r>
              <a:rPr lang="en-US" sz="2400" dirty="0">
                <a:latin typeface="+mn-lt"/>
              </a:rPr>
              <a:t>August 18, 2021</a:t>
            </a:r>
          </a:p>
          <a:p>
            <a:pPr algn="ctr"/>
            <a:endParaRPr lang="en-US" sz="3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222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2264" y="971657"/>
            <a:ext cx="8795535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eorgia" pitchFamily="18" charset="0"/>
              </a:rPr>
              <a:t>Peer reviewed publication is especially important</a:t>
            </a:r>
            <a:r>
              <a:rPr lang="en-US" b="1" dirty="0">
                <a:latin typeface="Georgia" pitchFamily="18" charset="0"/>
              </a:rPr>
              <a:t> for policy research.</a:t>
            </a:r>
            <a:endParaRPr lang="en-US" sz="2400" b="1" dirty="0">
              <a:latin typeface="Georgia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400" b="1" dirty="0">
              <a:latin typeface="Georgia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1000" b="1" dirty="0">
              <a:latin typeface="Georgia" pitchFamily="18" charset="0"/>
            </a:endParaRPr>
          </a:p>
          <a:p>
            <a:r>
              <a:rPr lang="en-US" sz="2400" b="1" dirty="0">
                <a:latin typeface="Georgia" pitchFamily="18" charset="0"/>
              </a:rPr>
              <a:t>1.   Dissemination</a:t>
            </a:r>
          </a:p>
          <a:p>
            <a:pPr marL="512763"/>
            <a:r>
              <a:rPr lang="en-US" sz="2400" dirty="0">
                <a:latin typeface="Georgia" pitchFamily="18" charset="0"/>
              </a:rPr>
              <a:t>“Grey” lit hard to find, and even if found, often excluded from reviews. Peer reviewed pubs have broader reach.</a:t>
            </a:r>
            <a:endParaRPr lang="en-US" sz="1000" b="1" dirty="0">
              <a:latin typeface="Georgia" pitchFamily="18" charset="0"/>
            </a:endParaRPr>
          </a:p>
          <a:p>
            <a:r>
              <a:rPr lang="en-US" sz="2400" b="1" dirty="0">
                <a:latin typeface="Georgia" pitchFamily="18" charset="0"/>
              </a:rPr>
              <a:t>2.   Quality control</a:t>
            </a:r>
            <a:endParaRPr lang="en-US" sz="2400" dirty="0">
              <a:latin typeface="Georgia" pitchFamily="18" charset="0"/>
            </a:endParaRPr>
          </a:p>
          <a:p>
            <a:pPr indent="-914400"/>
            <a:r>
              <a:rPr lang="en-US" sz="2400" dirty="0">
                <a:latin typeface="Georgia" pitchFamily="18" charset="0"/>
              </a:rPr>
              <a:t>       If you want non-specialists to use your findings, get experts  </a:t>
            </a:r>
          </a:p>
          <a:p>
            <a:pPr indent="-914400"/>
            <a:r>
              <a:rPr lang="en-US" dirty="0">
                <a:latin typeface="Georgia" pitchFamily="18" charset="0"/>
              </a:rPr>
              <a:t>       </a:t>
            </a:r>
            <a:r>
              <a:rPr lang="en-US" sz="2400" dirty="0">
                <a:latin typeface="Georgia" pitchFamily="18" charset="0"/>
              </a:rPr>
              <a:t>to check </a:t>
            </a:r>
            <a:r>
              <a:rPr lang="en-US" dirty="0">
                <a:latin typeface="Georgia" pitchFamily="18" charset="0"/>
              </a:rPr>
              <a:t>carefully for errors. Imperfect but better than not. </a:t>
            </a:r>
            <a:endParaRPr lang="en-US" sz="2400" dirty="0">
              <a:latin typeface="Georgia" pitchFamily="18" charset="0"/>
            </a:endParaRPr>
          </a:p>
          <a:p>
            <a:r>
              <a:rPr lang="en-US" b="1" dirty="0">
                <a:latin typeface="Georgia" pitchFamily="18" charset="0"/>
              </a:rPr>
              <a:t>3.   Credentialing</a:t>
            </a:r>
          </a:p>
          <a:p>
            <a:pPr marL="512763"/>
            <a:r>
              <a:rPr lang="en-US" dirty="0">
                <a:latin typeface="Georgia" pitchFamily="18" charset="0"/>
              </a:rPr>
              <a:t>Policy advisers look at pub records to authenticate reliability of research findings.</a:t>
            </a:r>
          </a:p>
          <a:p>
            <a:pPr defTabSz="515938"/>
            <a:endParaRPr lang="en-US" sz="2400" b="1" dirty="0">
              <a:latin typeface="Georgia" pitchFamily="18" charset="0"/>
            </a:endParaRPr>
          </a:p>
          <a:p>
            <a:pPr defTabSz="515938"/>
            <a:r>
              <a:rPr lang="en-US" sz="2400" b="1" dirty="0">
                <a:latin typeface="Georgia" pitchFamily="18" charset="0"/>
              </a:rPr>
              <a:t>So subject all of your research to peer review and aim to publish it all. Keep these three purposes in mind!</a:t>
            </a:r>
          </a:p>
        </p:txBody>
      </p:sp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/>
          <p:cNvSpPr txBox="1">
            <a:spLocks/>
          </p:cNvSpPr>
          <p:nvPr/>
        </p:nvSpPr>
        <p:spPr bwMode="auto">
          <a:xfrm>
            <a:off x="5029200" y="1501"/>
            <a:ext cx="4114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           </a:t>
            </a:r>
            <a:endParaRPr lang="en-US" sz="3000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EE2EB-F76D-4BF6-A501-826FE346E92F}"/>
              </a:ext>
            </a:extLst>
          </p:cNvPr>
          <p:cNvSpPr txBox="1"/>
          <p:nvPr/>
        </p:nvSpPr>
        <p:spPr>
          <a:xfrm>
            <a:off x="459697" y="186077"/>
            <a:ext cx="8608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Georgia" pitchFamily="18" charset="0"/>
              </a:rPr>
              <a:t>Why publish in journals?</a:t>
            </a:r>
          </a:p>
        </p:txBody>
      </p:sp>
    </p:spTree>
    <p:extLst>
      <p:ext uri="{BB962C8B-B14F-4D97-AF65-F5344CB8AC3E}">
        <p14:creationId xmlns:p14="http://schemas.microsoft.com/office/powerpoint/2010/main" val="192676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146DCA-E745-43C4-A4BE-64A6EB8718A3}"/>
              </a:ext>
            </a:extLst>
          </p:cNvPr>
          <p:cNvSpPr txBox="1"/>
          <p:nvPr/>
        </p:nvSpPr>
        <p:spPr>
          <a:xfrm>
            <a:off x="152400" y="1136103"/>
            <a:ext cx="89916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en-US" sz="2000" b="1" u="sng" dirty="0">
                <a:latin typeface="Georgia" panose="02040502050405020303" pitchFamily="18" charset="0"/>
              </a:rPr>
              <a:t>Ex 1: 2008 Local and Regional Procurement (LRP) Pilot Program </a:t>
            </a:r>
          </a:p>
          <a:p>
            <a:pPr>
              <a:defRPr/>
            </a:pPr>
            <a:r>
              <a:rPr lang="en-US" sz="2000" dirty="0">
                <a:latin typeface="Georgia" panose="02040502050405020303" pitchFamily="18" charset="0"/>
              </a:rPr>
              <a:t>Created by 2008 Farm Bill based on researcher recommendations.</a:t>
            </a:r>
          </a:p>
          <a:p>
            <a:pPr>
              <a:defRPr/>
            </a:pPr>
            <a:r>
              <a:rPr lang="en-US" sz="2000" dirty="0">
                <a:latin typeface="Georgia" panose="02040502050405020303" pitchFamily="18" charset="0"/>
              </a:rPr>
              <a:t>Cornell-NGOs research partnership (</a:t>
            </a:r>
            <a:r>
              <a:rPr lang="en-US" sz="2000" dirty="0">
                <a:latin typeface="Georgia" panose="02040502050405020303" pitchFamily="18" charset="0"/>
                <a:hlinkClick r:id="rId3"/>
              </a:rPr>
              <a:t>LRP Learning Alliance</a:t>
            </a:r>
            <a:r>
              <a:rPr lang="en-US" sz="2000" dirty="0">
                <a:latin typeface="Georgia" panose="02040502050405020303" pitchFamily="18" charset="0"/>
              </a:rPr>
              <a:t>) set to rigorously assess policy (don’t rely just on Congressionally mandated consultant).  </a:t>
            </a:r>
          </a:p>
          <a:p>
            <a:pPr>
              <a:defRPr/>
            </a:pPr>
            <a:endParaRPr lang="en-US" sz="2000" dirty="0">
              <a:latin typeface="Georgia" panose="02040502050405020303" pitchFamily="18" charset="0"/>
            </a:endParaRPr>
          </a:p>
          <a:p>
            <a:pPr marL="342900" indent="-342900">
              <a:buFontTx/>
              <a:buChar char="-"/>
              <a:defRPr/>
            </a:pPr>
            <a:endParaRPr lang="en-US" sz="2000" dirty="0">
              <a:latin typeface="Georgia" panose="02040502050405020303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137738-0DD7-44ED-83AE-5D011DE0D0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645" y="4022096"/>
            <a:ext cx="4988835" cy="26040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2B6F672-4B80-4002-9365-C946C3BEA348}"/>
              </a:ext>
            </a:extLst>
          </p:cNvPr>
          <p:cNvSpPr txBox="1"/>
          <p:nvPr/>
        </p:nvSpPr>
        <p:spPr>
          <a:xfrm>
            <a:off x="990600" y="6605875"/>
            <a:ext cx="3440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Georgia" panose="02040502050405020303" pitchFamily="18" charset="0"/>
              </a:rPr>
              <a:t>Source: Lentz, Passarelli and Barrett (</a:t>
            </a:r>
            <a:r>
              <a:rPr lang="en-US" sz="1200" i="1" dirty="0">
                <a:latin typeface="Georgia" panose="02040502050405020303" pitchFamily="18" charset="0"/>
              </a:rPr>
              <a:t>WD</a:t>
            </a:r>
            <a:r>
              <a:rPr lang="en-US" sz="1200" dirty="0">
                <a:latin typeface="Georgia" panose="02040502050405020303" pitchFamily="18" charset="0"/>
              </a:rPr>
              <a:t> 2013)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B83DC6-DF00-4F7E-9DCB-E6190991EE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077" y="2544323"/>
            <a:ext cx="6216529" cy="1371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238730E-E363-40F4-AE2F-2E8D16A0251C}"/>
              </a:ext>
            </a:extLst>
          </p:cNvPr>
          <p:cNvSpPr txBox="1"/>
          <p:nvPr/>
        </p:nvSpPr>
        <p:spPr>
          <a:xfrm>
            <a:off x="4724400" y="3924198"/>
            <a:ext cx="463858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en-US" sz="2000" dirty="0">
                <a:latin typeface="Georgia" panose="02040502050405020303" pitchFamily="18" charset="0"/>
              </a:rPr>
              <a:t>Conclusively answered questions that lingered during the 2008 Farm Bill debates ... White House invoked the findings for 2014 Farm Bill clinching several policy debates (but lost the political ones!).</a:t>
            </a:r>
          </a:p>
          <a:p>
            <a:pPr>
              <a:buFontTx/>
              <a:buNone/>
              <a:defRPr/>
            </a:pPr>
            <a:r>
              <a:rPr lang="en-US" sz="2000" dirty="0">
                <a:latin typeface="Georgia" panose="02040502050405020303" pitchFamily="18" charset="0"/>
              </a:rPr>
              <a:t> (See </a:t>
            </a:r>
            <a:r>
              <a:rPr lang="en-US" sz="2000" dirty="0">
                <a:latin typeface="Georgia" panose="02040502050405020303" pitchFamily="18" charset="0"/>
                <a:hlinkClick r:id="rId6"/>
              </a:rPr>
              <a:t>Lentz et al. Sep. 2013 </a:t>
            </a:r>
            <a:r>
              <a:rPr lang="en-US" sz="2000" i="1" dirty="0">
                <a:latin typeface="Georgia" panose="02040502050405020303" pitchFamily="18" charset="0"/>
                <a:hlinkClick r:id="rId6"/>
              </a:rPr>
              <a:t>World Development </a:t>
            </a:r>
            <a:r>
              <a:rPr lang="en-US" sz="2000" dirty="0">
                <a:latin typeface="Georgia" panose="02040502050405020303" pitchFamily="18" charset="0"/>
                <a:hlinkClick r:id="rId6"/>
              </a:rPr>
              <a:t>special issue</a:t>
            </a:r>
            <a:r>
              <a:rPr lang="en-US" sz="2000" dirty="0">
                <a:latin typeface="Georgia" panose="02040502050405020303" pitchFamily="18" charset="0"/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2AF96D-1C51-4C27-B535-FBB9A67520D0}"/>
              </a:ext>
            </a:extLst>
          </p:cNvPr>
          <p:cNvSpPr txBox="1"/>
          <p:nvPr/>
        </p:nvSpPr>
        <p:spPr>
          <a:xfrm>
            <a:off x="459697" y="186077"/>
            <a:ext cx="8608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Georgia" pitchFamily="18" charset="0"/>
              </a:rPr>
              <a:t>Ex: US food aid policy</a:t>
            </a:r>
          </a:p>
        </p:txBody>
      </p:sp>
    </p:spTree>
    <p:extLst>
      <p:ext uri="{BB962C8B-B14F-4D97-AF65-F5344CB8AC3E}">
        <p14:creationId xmlns:p14="http://schemas.microsoft.com/office/powerpoint/2010/main" val="3524696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B2F361-7178-4FA5-A1A1-E2001024D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660" y="2667000"/>
            <a:ext cx="4583038" cy="38159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A5EF5C6-B96B-4932-B5F5-B23016D385E3}"/>
              </a:ext>
            </a:extLst>
          </p:cNvPr>
          <p:cNvSpPr txBox="1"/>
          <p:nvPr/>
        </p:nvSpPr>
        <p:spPr>
          <a:xfrm>
            <a:off x="152400" y="1143000"/>
            <a:ext cx="899160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latin typeface="Georgia" panose="02040502050405020303" pitchFamily="18" charset="0"/>
              </a:rPr>
              <a:t>Subsequent analyses show cash and RUTF interventions, targeting on both HAZ and WHZ, and relaxing cargo preference can save children’s lives. Has influenced humanitarian food assistance programming. </a:t>
            </a:r>
          </a:p>
          <a:p>
            <a:pPr>
              <a:buFontTx/>
              <a:buNone/>
              <a:defRPr/>
            </a:pPr>
            <a:r>
              <a:rPr lang="en-US" sz="1400" dirty="0">
                <a:latin typeface="Georgia" panose="02040502050405020303" pitchFamily="18" charset="0"/>
              </a:rPr>
              <a:t>(Sources: Yang et al. </a:t>
            </a:r>
            <a:r>
              <a:rPr lang="en-US" sz="1400" i="1" dirty="0">
                <a:latin typeface="Georgia" panose="02040502050405020303" pitchFamily="18" charset="0"/>
              </a:rPr>
              <a:t>PNAS</a:t>
            </a:r>
            <a:r>
              <a:rPr lang="en-US" sz="1400" dirty="0">
                <a:latin typeface="Georgia" panose="02040502050405020303" pitchFamily="18" charset="0"/>
              </a:rPr>
              <a:t> 2013; </a:t>
            </a:r>
            <a:r>
              <a:rPr lang="en-US" sz="1400" dirty="0" err="1">
                <a:latin typeface="Georgia" panose="02040502050405020303" pitchFamily="18" charset="0"/>
              </a:rPr>
              <a:t>Nikulkov</a:t>
            </a:r>
            <a:r>
              <a:rPr lang="en-US" sz="1400" dirty="0">
                <a:latin typeface="Georgia" panose="02040502050405020303" pitchFamily="18" charset="0"/>
              </a:rPr>
              <a:t> et al. </a:t>
            </a:r>
            <a:r>
              <a:rPr lang="en-US" sz="1400" i="1" dirty="0" err="1">
                <a:latin typeface="Georgia" panose="02040502050405020303" pitchFamily="18" charset="0"/>
              </a:rPr>
              <a:t>PLoS</a:t>
            </a:r>
            <a:r>
              <a:rPr lang="en-US" sz="1400" i="1" dirty="0">
                <a:latin typeface="Georgia" panose="02040502050405020303" pitchFamily="18" charset="0"/>
              </a:rPr>
              <a:t> ONE </a:t>
            </a:r>
            <a:r>
              <a:rPr lang="en-US" sz="1400" dirty="0">
                <a:latin typeface="Georgia" panose="02040502050405020303" pitchFamily="18" charset="0"/>
              </a:rPr>
              <a:t>2016)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800" dirty="0">
              <a:latin typeface="Georgia" panose="02040502050405020303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01A74D6-8BCA-4E27-AC8D-BEF200AF0C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534157"/>
            <a:ext cx="4131440" cy="37579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C3E981-01DE-4560-B610-72633AA6C3A0}"/>
              </a:ext>
            </a:extLst>
          </p:cNvPr>
          <p:cNvSpPr txBox="1"/>
          <p:nvPr/>
        </p:nvSpPr>
        <p:spPr>
          <a:xfrm>
            <a:off x="459697" y="186077"/>
            <a:ext cx="8608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Georgia" pitchFamily="18" charset="0"/>
              </a:rPr>
              <a:t>Ex: US food aid policy</a:t>
            </a:r>
          </a:p>
        </p:txBody>
      </p:sp>
    </p:spTree>
    <p:extLst>
      <p:ext uri="{BB962C8B-B14F-4D97-AF65-F5344CB8AC3E}">
        <p14:creationId xmlns:p14="http://schemas.microsoft.com/office/powerpoint/2010/main" val="539313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A5EF5C6-B96B-4932-B5F5-B23016D385E3}"/>
              </a:ext>
            </a:extLst>
          </p:cNvPr>
          <p:cNvSpPr txBox="1"/>
          <p:nvPr/>
        </p:nvSpPr>
        <p:spPr>
          <a:xfrm>
            <a:off x="152400" y="1143000"/>
            <a:ext cx="899160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latin typeface="Georgia" panose="02040502050405020303" pitchFamily="18" charset="0"/>
              </a:rPr>
              <a:t>May need/want to supplement journals with less technical, integrative essays or books that pull it all together. But journal papers form foundation. </a:t>
            </a:r>
            <a:endParaRPr lang="en-US" sz="1400" dirty="0">
              <a:latin typeface="Georgia" panose="02040502050405020303" pitchFamily="18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800" dirty="0">
              <a:latin typeface="Georgia" panose="020405020504050203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C3E981-01DE-4560-B610-72633AA6C3A0}"/>
              </a:ext>
            </a:extLst>
          </p:cNvPr>
          <p:cNvSpPr txBox="1"/>
          <p:nvPr/>
        </p:nvSpPr>
        <p:spPr>
          <a:xfrm>
            <a:off x="459697" y="186077"/>
            <a:ext cx="8608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Georgia" pitchFamily="18" charset="0"/>
              </a:rPr>
              <a:t>Ex: US food aid policy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C1E3CB-1533-4DB1-89DF-BDDA8C176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199" y="1981200"/>
            <a:ext cx="2892829" cy="441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16C83A-C521-4CE3-A788-9E2FE9F18F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333" r="33333" b="8571"/>
          <a:stretch/>
        </p:blipFill>
        <p:spPr>
          <a:xfrm>
            <a:off x="838200" y="1981200"/>
            <a:ext cx="3124200" cy="449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223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3E271A-E36D-49B3-B224-D4828D3867FE}"/>
              </a:ext>
            </a:extLst>
          </p:cNvPr>
          <p:cNvSpPr txBox="1"/>
          <p:nvPr/>
        </p:nvSpPr>
        <p:spPr>
          <a:xfrm>
            <a:off x="457200" y="152400"/>
            <a:ext cx="8608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Georgia" pitchFamily="18" charset="0"/>
              </a:rPr>
              <a:t>A caution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5EF5C6-B96B-4932-B5F5-B23016D385E3}"/>
              </a:ext>
            </a:extLst>
          </p:cNvPr>
          <p:cNvSpPr txBox="1"/>
          <p:nvPr/>
        </p:nvSpPr>
        <p:spPr>
          <a:xfrm>
            <a:off x="152400" y="1143000"/>
            <a:ext cx="8991600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latin typeface="Georgia" panose="02040502050405020303" pitchFamily="18" charset="0"/>
              </a:rPr>
              <a:t>Seemingly clever research that’s wrong can do damage.</a:t>
            </a:r>
          </a:p>
          <a:p>
            <a:pPr>
              <a:defRPr/>
            </a:pPr>
            <a:endParaRPr lang="en-US" sz="2000" dirty="0">
              <a:latin typeface="Georgia" panose="02040502050405020303" pitchFamily="18" charset="0"/>
            </a:endParaRPr>
          </a:p>
          <a:p>
            <a:pPr>
              <a:defRPr/>
            </a:pPr>
            <a:r>
              <a:rPr lang="en-US" sz="2000" b="1" dirty="0">
                <a:latin typeface="Georgia" panose="02040502050405020303" pitchFamily="18" charset="0"/>
              </a:rPr>
              <a:t>Example:</a:t>
            </a:r>
            <a:r>
              <a:rPr lang="en-US" sz="2000" dirty="0">
                <a:latin typeface="Georgia" panose="02040502050405020303" pitchFamily="18" charset="0"/>
              </a:rPr>
              <a:t> </a:t>
            </a:r>
            <a:r>
              <a:rPr lang="en-US" altLang="en-US" sz="2000" dirty="0">
                <a:latin typeface="Georgia" panose="02040502050405020303" pitchFamily="18" charset="0"/>
              </a:rPr>
              <a:t>Nunn and Qian (</a:t>
            </a:r>
            <a:r>
              <a:rPr lang="en-US" altLang="en-US" sz="2000" i="1" dirty="0">
                <a:latin typeface="Georgia" panose="02040502050405020303" pitchFamily="18" charset="0"/>
              </a:rPr>
              <a:t>AER</a:t>
            </a:r>
            <a:r>
              <a:rPr lang="en-US" altLang="en-US" sz="2000" dirty="0">
                <a:latin typeface="Georgia" panose="02040502050405020303" pitchFamily="18" charset="0"/>
              </a:rPr>
              <a:t> 2014) claim US food aid shipments cause longer, more deadly conflict in recipient countries. Widely reported/discussed, incl. in DC; hugely important, if true.</a:t>
            </a:r>
            <a:endParaRPr lang="en-US" altLang="en-US" sz="2000" i="1" dirty="0">
              <a:latin typeface="Georgia" panose="02040502050405020303" pitchFamily="18" charset="0"/>
            </a:endParaRPr>
          </a:p>
          <a:p>
            <a:pPr>
              <a:lnSpc>
                <a:spcPts val="2400"/>
              </a:lnSpc>
              <a:spcBef>
                <a:spcPct val="0"/>
              </a:spcBef>
              <a:buFontTx/>
              <a:buNone/>
            </a:pPr>
            <a:endParaRPr lang="en-US" altLang="en-US" sz="2000" dirty="0">
              <a:latin typeface="Georgia" panose="02040502050405020303" pitchFamily="18" charset="0"/>
            </a:endParaRPr>
          </a:p>
          <a:p>
            <a:pPr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Georgia" panose="02040502050405020303" pitchFamily="18" charset="0"/>
              </a:rPr>
              <a:t>Problem: </a:t>
            </a:r>
            <a:r>
              <a:rPr lang="en-US" altLang="en-US" sz="2000" dirty="0">
                <a:latin typeface="Georgia" panose="02040502050405020303" pitchFamily="18" charset="0"/>
              </a:rPr>
              <a:t>They mischaracterize US  food aid policy. But a model with proper timing and subsamples yields the same result … why?</a:t>
            </a:r>
          </a:p>
          <a:p>
            <a:pPr>
              <a:lnSpc>
                <a:spcPts val="2400"/>
              </a:lnSpc>
              <a:spcBef>
                <a:spcPct val="0"/>
              </a:spcBef>
              <a:buFontTx/>
              <a:buNone/>
            </a:pPr>
            <a:endParaRPr lang="en-US" altLang="en-US" sz="2000" dirty="0">
              <a:latin typeface="Georgia" panose="02040502050405020303" pitchFamily="18" charset="0"/>
            </a:endParaRPr>
          </a:p>
          <a:p>
            <a:pPr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Georgia" panose="02040502050405020303" pitchFamily="18" charset="0"/>
              </a:rPr>
              <a:t>Deeper (and underappreciated) econometric problem</a:t>
            </a:r>
            <a:r>
              <a:rPr lang="en-US" altLang="en-US" sz="2000" dirty="0">
                <a:latin typeface="Georgia" panose="02040502050405020303" pitchFamily="18" charset="0"/>
              </a:rPr>
              <a:t>: panel IV estimation vulnerable to spurious regressions due to common cycles in time series component. </a:t>
            </a:r>
          </a:p>
          <a:p>
            <a:pPr>
              <a:lnSpc>
                <a:spcPts val="2400"/>
              </a:lnSpc>
              <a:spcBef>
                <a:spcPct val="0"/>
              </a:spcBef>
              <a:buFontTx/>
              <a:buNone/>
            </a:pPr>
            <a:endParaRPr lang="en-US" altLang="en-US" sz="2000" dirty="0">
              <a:latin typeface="Georgia" panose="02040502050405020303" pitchFamily="18" charset="0"/>
            </a:endParaRPr>
          </a:p>
          <a:p>
            <a:pPr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Georgia" panose="02040502050405020303" pitchFamily="18" charset="0"/>
              </a:rPr>
              <a:t>Corrected finding: </a:t>
            </a:r>
            <a:r>
              <a:rPr lang="en-US" altLang="en-US" sz="2000" dirty="0">
                <a:latin typeface="Georgia" panose="02040502050405020303" pitchFamily="18" charset="0"/>
              </a:rPr>
              <a:t>Once one accounts for the trends, NQ results disappear. Indeed, NQ results perfectly consistent with a model in which food aid </a:t>
            </a:r>
            <a:r>
              <a:rPr lang="en-US" altLang="en-US" sz="2000" i="1" u="sng" dirty="0">
                <a:latin typeface="Georgia" panose="02040502050405020303" pitchFamily="18" charset="0"/>
              </a:rPr>
              <a:t>reduces </a:t>
            </a:r>
            <a:r>
              <a:rPr lang="en-US" altLang="en-US" sz="2000" dirty="0">
                <a:latin typeface="Georgia" panose="02040502050405020303" pitchFamily="18" charset="0"/>
              </a:rPr>
              <a:t>conflict.  (Christian and Barrett in 2</a:t>
            </a:r>
            <a:r>
              <a:rPr lang="en-US" altLang="en-US" sz="2000" baseline="30000" dirty="0">
                <a:latin typeface="Georgia" panose="02040502050405020303" pitchFamily="18" charset="0"/>
              </a:rPr>
              <a:t>nd</a:t>
            </a:r>
            <a:r>
              <a:rPr lang="en-US" altLang="en-US" sz="2000" dirty="0">
                <a:latin typeface="Georgia" panose="02040502050405020303" pitchFamily="18" charset="0"/>
              </a:rPr>
              <a:t> round review)</a:t>
            </a:r>
          </a:p>
          <a:p>
            <a:pPr>
              <a:lnSpc>
                <a:spcPts val="2400"/>
              </a:lnSpc>
              <a:spcBef>
                <a:spcPct val="0"/>
              </a:spcBef>
              <a:buFontTx/>
              <a:buNone/>
            </a:pPr>
            <a:endParaRPr lang="en-US" altLang="en-US" sz="2000" dirty="0">
              <a:latin typeface="Georgia" panose="02040502050405020303" pitchFamily="18" charset="0"/>
            </a:endParaRPr>
          </a:p>
          <a:p>
            <a:pPr>
              <a:lnSpc>
                <a:spcPts val="24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Georgia" panose="02040502050405020303" pitchFamily="18" charset="0"/>
              </a:rPr>
              <a:t>Use research credentials judiciously and subject work to good peer review.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571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3E271A-E36D-49B3-B224-D4828D3867FE}"/>
              </a:ext>
            </a:extLst>
          </p:cNvPr>
          <p:cNvSpPr txBox="1"/>
          <p:nvPr/>
        </p:nvSpPr>
        <p:spPr>
          <a:xfrm>
            <a:off x="344149" y="152400"/>
            <a:ext cx="8608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Georgia" pitchFamily="18" charset="0"/>
              </a:rPr>
              <a:t>Summary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4AAF9D6B-E6BC-40B2-AF8C-60F4500C1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2362200"/>
            <a:ext cx="8763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2400" dirty="0">
                <a:latin typeface="Georgia" panose="02040502050405020303" pitchFamily="18" charset="0"/>
              </a:rPr>
              <a:t>Empirical food policy research can – and has – significantly influence food policy. Good research matters! (And bad research can cause damage.)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sz="2400" dirty="0">
              <a:latin typeface="Georgia" panose="02040502050405020303" pitchFamily="18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sz="2400" dirty="0">
              <a:latin typeface="Georgia" panose="02040502050405020303" pitchFamily="18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2400" dirty="0">
                <a:latin typeface="Georgia" panose="02040502050405020303" pitchFamily="18" charset="0"/>
              </a:rPr>
              <a:t>Peer-reviewed journal publication matters to policy influence.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78308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cu_logo_sml_150_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0" y="2090172"/>
            <a:ext cx="333317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latin typeface="Georgia" pitchFamily="18" charset="0"/>
              </a:rPr>
              <a:t>At </a:t>
            </a:r>
            <a:r>
              <a:rPr lang="en-US" b="1" i="1" dirty="0">
                <a:latin typeface="Georgia" pitchFamily="18" charset="0"/>
              </a:rPr>
              <a:t>Food Policy</a:t>
            </a:r>
            <a:r>
              <a:rPr lang="en-US" b="1" dirty="0">
                <a:latin typeface="Georgia" pitchFamily="18" charset="0"/>
              </a:rPr>
              <a:t>, we welcome rigorous, policy-oriented research and promise careful, prompt peer review</a:t>
            </a:r>
          </a:p>
          <a:p>
            <a:pPr>
              <a:defRPr/>
            </a:pPr>
            <a:endParaRPr lang="en-US" sz="2400" dirty="0">
              <a:latin typeface="Georgia" pitchFamily="18" charset="0"/>
            </a:endParaRPr>
          </a:p>
        </p:txBody>
      </p:sp>
      <p:sp>
        <p:nvSpPr>
          <p:cNvPr id="7" name="Title 5"/>
          <p:cNvSpPr txBox="1">
            <a:spLocks/>
          </p:cNvSpPr>
          <p:nvPr/>
        </p:nvSpPr>
        <p:spPr bwMode="auto">
          <a:xfrm>
            <a:off x="3766334" y="151661"/>
            <a:ext cx="5225266" cy="67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Consider </a:t>
            </a:r>
            <a:r>
              <a:rPr lang="en-US" sz="3000" b="1" i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Food Policy</a:t>
            </a:r>
            <a:endParaRPr lang="en-US" sz="3000" i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6AEE0C-B838-43CD-9034-BBD4CC5BA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132736"/>
            <a:ext cx="394335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5448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9321</TotalTime>
  <Words>538</Words>
  <Application>Microsoft Office PowerPoint</Application>
  <PresentationFormat>On-screen Show (4:3)</PresentationFormat>
  <Paragraphs>51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Georgia</vt:lpstr>
      <vt:lpstr>Times</vt:lpstr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Cornell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Joseph Christian</dc:creator>
  <cp:lastModifiedBy>Chris Barrett</cp:lastModifiedBy>
  <cp:revision>343</cp:revision>
  <cp:lastPrinted>2021-06-29T20:58:30Z</cp:lastPrinted>
  <dcterms:created xsi:type="dcterms:W3CDTF">2010-09-09T13:53:52Z</dcterms:created>
  <dcterms:modified xsi:type="dcterms:W3CDTF">2021-08-17T16:48:49Z</dcterms:modified>
</cp:coreProperties>
</file>